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0" r:id="rId3"/>
  </p:sldMasterIdLst>
  <p:notesMasterIdLst>
    <p:notesMasterId r:id="rId22"/>
  </p:notesMasterIdLst>
  <p:handoutMasterIdLst>
    <p:handoutMasterId r:id="rId23"/>
  </p:handoutMasterIdLst>
  <p:sldIdLst>
    <p:sldId id="274" r:id="rId4"/>
    <p:sldId id="276" r:id="rId5"/>
    <p:sldId id="398" r:id="rId6"/>
    <p:sldId id="353" r:id="rId7"/>
    <p:sldId id="418" r:id="rId8"/>
    <p:sldId id="412" r:id="rId9"/>
    <p:sldId id="415" r:id="rId10"/>
    <p:sldId id="408" r:id="rId11"/>
    <p:sldId id="419" r:id="rId12"/>
    <p:sldId id="420" r:id="rId13"/>
    <p:sldId id="402" r:id="rId14"/>
    <p:sldId id="403" r:id="rId15"/>
    <p:sldId id="404" r:id="rId16"/>
    <p:sldId id="416" r:id="rId17"/>
    <p:sldId id="349" r:id="rId18"/>
    <p:sldId id="396" r:id="rId19"/>
    <p:sldId id="352" r:id="rId20"/>
    <p:sldId id="393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90" d="100"/>
          <a:sy n="90" d="100"/>
        </p:scale>
        <p:origin x="77" y="1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11-Apr-17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0804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0967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75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798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290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6271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298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9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1483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11-Apr-17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0061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11-Apr-17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446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094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78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8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11-Apr-17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27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8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sharp-basics-oop" TargetMode="External"/><Relationship Id="rId10" Type="http://schemas.openxmlformats.org/officeDocument/2006/relationships/image" Target="../media/image27.png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Static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Static Constructors, Properties, Fields, Methods, Events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73199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7513" y="3733800"/>
            <a:ext cx="4722812" cy="2438400"/>
          </a:xfrm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69147" y="3806198"/>
            <a:ext cx="118974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OOP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16" descr="http://softuni.org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0413" y="473725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827799" cy="18206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Clearance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5270" y="5258140"/>
            <a:ext cx="44580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0">
              <a:lnSpc>
                <a:spcPct val="100000"/>
              </a:lnSpc>
              <a:buNone/>
            </a:pPr>
            <a:r>
              <a:rPr lang="en-US" sz="4400" dirty="0"/>
              <a:t>On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program exit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4976" y="5261859"/>
            <a:ext cx="53714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By the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garbage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collector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49" y="1999839"/>
            <a:ext cx="3022194" cy="30221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93" y="2046515"/>
            <a:ext cx="2822264" cy="28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449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Counter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066800"/>
            <a:ext cx="10943998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Person.instanceCounter;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5399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const int MaxValue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algn="just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//Initialize all square roots in range [1, MaxValue]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</a:t>
            </a:r>
            <a:endParaRPr lang="en-US" altLang="ko-KR" sz="1800" b="1" i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94612" y="2631900"/>
            <a:ext cx="2667000" cy="684102"/>
          </a:xfrm>
          <a:prstGeom prst="wedgeRoundRectCallout">
            <a:avLst>
              <a:gd name="adj1" fmla="val -141147"/>
              <a:gd name="adj2" fmla="val 603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Constructor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80014" y="2111400"/>
            <a:ext cx="1905000" cy="684102"/>
          </a:xfrm>
          <a:prstGeom prst="wedgeRoundRectCallout">
            <a:avLst>
              <a:gd name="adj1" fmla="val -85685"/>
              <a:gd name="adj2" fmla="val 377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Field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61212" y="4397189"/>
            <a:ext cx="2286000" cy="684102"/>
          </a:xfrm>
          <a:prstGeom prst="wedgeRoundRectCallout">
            <a:avLst>
              <a:gd name="adj1" fmla="val -110856"/>
              <a:gd name="adj2" fmla="val 486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Method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2112" y="875969"/>
            <a:ext cx="1905000" cy="684102"/>
          </a:xfrm>
          <a:prstGeom prst="wedgeRoundRectCallout">
            <a:avLst>
              <a:gd name="adj1" fmla="val -115971"/>
              <a:gd name="adj2" fmla="val 234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>
                <a:solidFill>
                  <a:srgbClr val="FFFFFF"/>
                </a:solidFill>
              </a:rPr>
              <a:t>Static Class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47112" y="622313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738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4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44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4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4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4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4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4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4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44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4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44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44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44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452" grpId="0" animBg="1"/>
      <p:bldP spid="6" grpId="0" animBg="1"/>
      <p:bldP spid="7" grpId="0" animBg="1"/>
      <p:bldP spid="9" grpId="0" animBg="1"/>
      <p:bldP spid="1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– Example 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Console.WriteLine(</a:t>
            </a:r>
            <a:r>
              <a:rPr lang="en-US" altLang="ko-K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SqrtPrecalculated</a:t>
            </a: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65429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Static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8271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/>
              <a:t>Instance members are per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766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15"/>
              </a:rPr>
              <a:t>https</a:t>
            </a:r>
            <a:r>
              <a:rPr lang="en-US" dirty="0">
                <a:hlinkClick r:id="rId15"/>
              </a:rPr>
              <a:t>://softuni.bg/csharp-basics-oop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10146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static means?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Usages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Static vs. Instance Members</a:t>
            </a:r>
            <a:endParaRPr lang="bg-BG" dirty="0"/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#4821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5879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Static Members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Definition and Usages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>
          <a:xfrm>
            <a:off x="-21317" y="1654629"/>
            <a:ext cx="12016551" cy="5181600"/>
          </a:xfrm>
        </p:spPr>
        <p:txBody>
          <a:bodyPr>
            <a:normAutofit/>
          </a:bodyPr>
          <a:lstStyle/>
          <a:p>
            <a:pPr marL="304746" lvl="1" indent="0" algn="ctr">
              <a:buNone/>
            </a:pPr>
            <a:r>
              <a:rPr lang="en-US" sz="5400" dirty="0"/>
              <a:t>Associated with </a:t>
            </a:r>
            <a:r>
              <a:rPr lang="en-US" sz="5400"/>
              <a:t>a class </a:t>
            </a:r>
            <a:r>
              <a:rPr lang="en-US" sz="540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5400"/>
              <a:t> </a:t>
            </a:r>
            <a:r>
              <a:rPr lang="en-US" sz="5400" dirty="0"/>
              <a:t>an object</a:t>
            </a:r>
          </a:p>
          <a:p>
            <a:pPr marL="668284" lvl="1" indent="-363538" algn="ctr"/>
            <a:endParaRPr lang="en-US" sz="54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6" lvl="1" indent="0" algn="ctr">
              <a:buNone/>
            </a:pPr>
            <a:r>
              <a:rPr lang="en-US" sz="5400" dirty="0"/>
              <a:t> Defined with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static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5400" dirty="0">
                <a:latin typeface="+mj-lt"/>
              </a:rPr>
              <a:t>keyword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31348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 - Usage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188815" y="1524000"/>
            <a:ext cx="1111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/>
              <a:t>Constructors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en-US" sz="6000" dirty="0"/>
              <a:t> Properties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en-US" sz="6000" dirty="0"/>
              <a:t> Fields</a:t>
            </a:r>
          </a:p>
          <a:p>
            <a:pPr algn="ctr"/>
            <a:r>
              <a:rPr lang="en-US" sz="6000" dirty="0"/>
              <a:t>Methods</a:t>
            </a:r>
            <a:r>
              <a:rPr lang="en-US" sz="6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en-US" sz="6000" dirty="0"/>
              <a:t> Events</a:t>
            </a:r>
          </a:p>
        </p:txBody>
      </p:sp>
    </p:spTree>
    <p:extLst>
      <p:ext uri="{BB962C8B-B14F-4D97-AF65-F5344CB8AC3E}">
        <p14:creationId xmlns:p14="http://schemas.microsoft.com/office/powerpoint/2010/main" val="132431030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7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827799" cy="18206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5212" y="5064204"/>
            <a:ext cx="36052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With a type</a:t>
            </a:r>
          </a:p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(class)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1612" y="5064204"/>
            <a:ext cx="474674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7188" lvl="1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400" dirty="0"/>
              <a:t>With an instances </a:t>
            </a:r>
          </a:p>
          <a:p>
            <a:pPr marL="357188" lvl="1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(objects)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73" y="2057401"/>
            <a:ext cx="2643077" cy="2643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14" y="2059284"/>
            <a:ext cx="2641194" cy="2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77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4953000"/>
            <a:ext cx="52281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Just before the</a:t>
            </a:r>
          </a:p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first time</a:t>
            </a:r>
            <a:r>
              <a:rPr lang="en-US" sz="4400" dirty="0"/>
              <a:t> usage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2567" y="4953000"/>
            <a:ext cx="57164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When the </a:t>
            </a: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4400" dirty="0"/>
              <a:t> </a:t>
            </a:r>
          </a:p>
          <a:p>
            <a:pPr marL="357188" lvl="1" indent="0" algn="ctr">
              <a:lnSpc>
                <a:spcPct val="100000"/>
              </a:lnSpc>
              <a:buNone/>
            </a:pPr>
            <a:r>
              <a:rPr lang="en-US" sz="4400" dirty="0"/>
              <a:t>is called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85" y="1912091"/>
            <a:ext cx="2822251" cy="2822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38" y="1928504"/>
            <a:ext cx="2885550" cy="28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031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807</Words>
  <Application>Microsoft Office PowerPoint</Application>
  <PresentationFormat>Custom</PresentationFormat>
  <Paragraphs>174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2_SoftUni 16x9</vt:lpstr>
      <vt:lpstr>Static Members</vt:lpstr>
      <vt:lpstr>Table of Contents</vt:lpstr>
      <vt:lpstr>Questions</vt:lpstr>
      <vt:lpstr>Static Members</vt:lpstr>
      <vt:lpstr>Static Members</vt:lpstr>
      <vt:lpstr>Static Members - Usage</vt:lpstr>
      <vt:lpstr>Static vs. Instance Members</vt:lpstr>
      <vt:lpstr>Association</vt:lpstr>
      <vt:lpstr>Initialization</vt:lpstr>
      <vt:lpstr>Memory Clearance</vt:lpstr>
      <vt:lpstr>Static Counter – Example</vt:lpstr>
      <vt:lpstr>Static Members – Example</vt:lpstr>
      <vt:lpstr>Static Members – Example (2)</vt:lpstr>
      <vt:lpstr>Static Members</vt:lpstr>
      <vt:lpstr>Summary</vt:lpstr>
      <vt:lpstr>Static Members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>Software Development Course</dc:subject>
  <dc:creator/>
  <cp:keywords>Template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2017-04-11T10:07:19Z</dcterms:modified>
  <cp:category>Template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